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  <p:sldId id="257" r:id="rId7"/>
    <p:sldId id="262" r:id="rId8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16914-E9C3-40FE-B6C2-4FA47E789B60}" v="3" dt="2024-04-24T17:13:11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96" autoAdjust="0"/>
  </p:normalViewPr>
  <p:slideViewPr>
    <p:cSldViewPr snapToGrid="0">
      <p:cViewPr varScale="1">
        <p:scale>
          <a:sx n="43" d="100"/>
          <a:sy n="43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45.1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1 270 24575,'6'-98'0,"11"23"0,1 18 0,-2 18-8191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46.3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46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48.1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49.8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24575,'6'0'0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51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24575,'28'7'0,"16"2"0,2 0-8191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2:54.0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4T17:13:04.1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4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3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06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7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4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7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E432-0ED5-491E-89D6-854446460C2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6944-AE5E-48B1-A4B8-995062792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8.xml"/><Relationship Id="rId3" Type="http://schemas.openxmlformats.org/officeDocument/2006/relationships/image" Target="../media/image3.png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customXml" Target="../ink/ink6.xml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B173-A8F1-9023-EA40-D3869692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Energy Transition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52B6D-BD49-21E7-7195-E6DB5053E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difficult theme, in isolation against all the other group themes associated  with the Energy Transition </a:t>
            </a:r>
          </a:p>
          <a:p>
            <a:endParaRPr lang="en-GB" dirty="0"/>
          </a:p>
          <a:p>
            <a:r>
              <a:rPr lang="en-GB" dirty="0"/>
              <a:t>However, we focused on “</a:t>
            </a:r>
            <a:r>
              <a:rPr lang="en-GB" b="1" i="1" dirty="0"/>
              <a:t>what is Energy Transition</a:t>
            </a:r>
            <a:r>
              <a:rPr lang="en-GB" dirty="0"/>
              <a:t>” and keeping away from the detail, support  and specifications, that other groups would be focused on . </a:t>
            </a:r>
          </a:p>
          <a:p>
            <a:endParaRPr lang="en-GB" dirty="0"/>
          </a:p>
          <a:p>
            <a:r>
              <a:rPr lang="en-GB" dirty="0"/>
              <a:t>We quickly came up with 11 headings that where key to the energy transition opportunities </a:t>
            </a:r>
          </a:p>
          <a:p>
            <a:endParaRPr lang="en-GB" dirty="0"/>
          </a:p>
          <a:p>
            <a:r>
              <a:rPr lang="en-GB" dirty="0"/>
              <a:t>We then Ranked the 11 headings by </a:t>
            </a:r>
            <a:r>
              <a:rPr lang="en-GB" b="1" dirty="0"/>
              <a:t>importance </a:t>
            </a:r>
            <a:r>
              <a:rPr lang="en-GB" dirty="0"/>
              <a:t>to the “membership” and the </a:t>
            </a:r>
            <a:r>
              <a:rPr lang="en-GB" b="1" dirty="0"/>
              <a:t>time</a:t>
            </a:r>
            <a:r>
              <a:rPr lang="en-GB" dirty="0"/>
              <a:t> to populated and report on the theme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31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C2B0A8-E511-FF35-A838-053CFA9241E5}"/>
              </a:ext>
            </a:extLst>
          </p:cNvPr>
          <p:cNvSpPr txBox="1"/>
          <p:nvPr/>
        </p:nvSpPr>
        <p:spPr>
          <a:xfrm>
            <a:off x="269823" y="239843"/>
            <a:ext cx="21121141" cy="12980541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perception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Greener pipeline / sustainable pipelines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the ET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impact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warming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 public 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become an official commentator / Voice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R&amp;D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best practice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Gathering the R&amp;D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IPLOCA take the lead  in ????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energy / vectors and Usages of Alternative energy (not pipelines)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“define Energy transition “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 / Hydro electric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H2 /CCS/ CCUS / Blending / de – blending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LNG / Ammonia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Oil / fuel / Waste heat. / Flaring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 fuel/ bio fuel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Aviation SAF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Nuclear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Networks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Repurposing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Decentralisation / decarbonisation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energy plants Network / district heating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Nuclear / Small Medium reactors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locally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support /policies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information.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networks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Cable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impact  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CSR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IPLOCA support and statistics + Road Map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Capture report and information.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companies with ET committees and agenda + networking.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Greens certificate/ measurement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Procurement “How green” “how local” Carbon reporting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 impact / COST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what’s great. </a:t>
            </a:r>
          </a:p>
          <a:p>
            <a:pPr marL="417909" lvl="1" indent="-160734">
              <a:lnSpc>
                <a:spcPct val="107000"/>
              </a:lnSpc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Supplychain analyse  </a:t>
            </a: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Storage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Batteries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 storage  </a:t>
            </a:r>
          </a:p>
          <a:p>
            <a:pPr marL="417909" lvl="1" indent="-160734">
              <a:lnSpc>
                <a:spcPct val="107000"/>
              </a:lnSpc>
              <a:spcAft>
                <a:spcPts val="450"/>
              </a:spcAft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hydroelectric pump</a:t>
            </a:r>
          </a:p>
          <a:p>
            <a:pPr>
              <a:lnSpc>
                <a:spcPct val="107000"/>
              </a:lnSpc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spcAft>
                <a:spcPts val="450"/>
              </a:spcAft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635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709" y="0"/>
            <a:ext cx="21668719" cy="121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6ACE7D-094B-2B3B-BFC0-79A64071FE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431"/>
          <a:stretch/>
        </p:blipFill>
        <p:spPr>
          <a:xfrm>
            <a:off x="21" y="2279"/>
            <a:ext cx="21674117" cy="1218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0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709" y="0"/>
            <a:ext cx="21668719" cy="121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439105-2324-D3FE-9ABF-C23657D9A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" r="19610"/>
          <a:stretch/>
        </p:blipFill>
        <p:spPr>
          <a:xfrm>
            <a:off x="20" y="2279"/>
            <a:ext cx="21674117" cy="1218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8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A5152B-5C84-AFC6-2526-5E655441E8D3}"/>
                  </a:ext>
                </a:extLst>
              </p14:cNvPr>
              <p14:cNvContentPartPr/>
              <p14:nvPr/>
            </p14:nvContentPartPr>
            <p14:xfrm>
              <a:off x="1828582" y="2180325"/>
              <a:ext cx="21240" cy="9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A5152B-5C84-AFC6-2526-5E655441E8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9942" y="2171685"/>
                <a:ext cx="3888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E9AC89-8BFA-EA5E-F431-F99B46FA898C}"/>
                  </a:ext>
                </a:extLst>
              </p14:cNvPr>
              <p14:cNvContentPartPr/>
              <p14:nvPr/>
            </p14:nvContentPartPr>
            <p14:xfrm>
              <a:off x="1498822" y="748617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E9AC89-8BFA-EA5E-F431-F99B46FA89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0182" y="7399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A8E30CD-CBE8-881A-3BC1-F5F75991956E}"/>
                  </a:ext>
                </a:extLst>
              </p14:cNvPr>
              <p14:cNvContentPartPr/>
              <p14:nvPr/>
            </p14:nvContentPartPr>
            <p14:xfrm>
              <a:off x="1498822" y="5837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A8E30CD-CBE8-881A-3BC1-F5F7599195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0182" y="5750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363E3A8-0AAA-1F95-F4CA-51C4A0CB68F6}"/>
                  </a:ext>
                </a:extLst>
              </p14:cNvPr>
              <p14:cNvContentPartPr/>
              <p14:nvPr/>
            </p14:nvContentPartPr>
            <p14:xfrm>
              <a:off x="3177142" y="196288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363E3A8-0AAA-1F95-F4CA-51C4A0CB68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8502" y="195424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490F6A2-FDC4-0AF2-3458-997BD5F845F8}"/>
                  </a:ext>
                </a:extLst>
              </p14:cNvPr>
              <p14:cNvContentPartPr/>
              <p14:nvPr/>
            </p14:nvContentPartPr>
            <p14:xfrm>
              <a:off x="1498822" y="764097"/>
              <a:ext cx="288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490F6A2-FDC4-0AF2-3458-997BD5F845F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90182" y="755097"/>
                <a:ext cx="205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EAC789F-F675-7A32-D0CE-0804CA035F2D}"/>
                  </a:ext>
                </a:extLst>
              </p14:cNvPr>
              <p14:cNvContentPartPr/>
              <p14:nvPr/>
            </p14:nvContentPartPr>
            <p14:xfrm>
              <a:off x="5066422" y="2263125"/>
              <a:ext cx="42840" cy="9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EAC789F-F675-7A32-D0CE-0804CA035F2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57782" y="2254125"/>
                <a:ext cx="6048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377B248-4D31-56DB-A72B-963195AC1B1B}"/>
                  </a:ext>
                </a:extLst>
              </p14:cNvPr>
              <p14:cNvContentPartPr/>
              <p14:nvPr/>
            </p14:nvContentPartPr>
            <p14:xfrm>
              <a:off x="2007862" y="3866577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377B248-4D31-56DB-A72B-963195AC1B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9222" y="38579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F10C4C7-9D76-64D5-1280-7CC33B1752C9}"/>
                  </a:ext>
                </a:extLst>
              </p14:cNvPr>
              <p14:cNvContentPartPr/>
              <p14:nvPr/>
            </p14:nvContentPartPr>
            <p14:xfrm>
              <a:off x="2502502" y="3687297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F10C4C7-9D76-64D5-1280-7CC33B1752C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93862" y="367865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7DA289A-90F4-58B5-8C1F-A6F5D87C2614}"/>
              </a:ext>
            </a:extLst>
          </p:cNvPr>
          <p:cNvSpPr txBox="1"/>
          <p:nvPr/>
        </p:nvSpPr>
        <p:spPr>
          <a:xfrm>
            <a:off x="1233873" y="764097"/>
            <a:ext cx="19662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i="1" dirty="0"/>
              <a:t>The voting from the group,  resulted in the top 5 themes to be taken forward, after considering importance and tim</a:t>
            </a:r>
            <a:r>
              <a:rPr lang="en-GB" sz="7200" dirty="0"/>
              <a:t>e </a:t>
            </a:r>
          </a:p>
        </p:txBody>
      </p:sp>
    </p:spTree>
    <p:extLst>
      <p:ext uri="{BB962C8B-B14F-4D97-AF65-F5344CB8AC3E}">
        <p14:creationId xmlns:p14="http://schemas.microsoft.com/office/powerpoint/2010/main" val="326071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C2B0A8-E511-FF35-A838-053CFA9241E5}"/>
              </a:ext>
            </a:extLst>
          </p:cNvPr>
          <p:cNvSpPr txBox="1"/>
          <p:nvPr/>
        </p:nvSpPr>
        <p:spPr>
          <a:xfrm>
            <a:off x="269823" y="239843"/>
            <a:ext cx="21121141" cy="13107306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energy / vectors and Usages of Alternative energy (not pipelines)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“define Energy transition “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Solar / Hydro electric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H2 /CCS/ CCUS / Blending / de – blending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LNG / Ammonia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Oil / fuel / Waste heat. / Flaring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 fuel/ bio fuel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Aviation SAF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Nuclear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perception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Greener pipeline / sustainable pipelines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the ET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impact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warming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 public 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become an official commentator / Voice                      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lvl="1">
              <a:lnSpc>
                <a:spcPct val="107000"/>
              </a:lnSpc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R&amp;D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best practice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Gathering the R&amp;D </a:t>
            </a:r>
          </a:p>
          <a:p>
            <a:pPr marL="257175" lvl="1">
              <a:lnSpc>
                <a:spcPct val="107000"/>
              </a:lnSpc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IPLOCA support and statistics + Road Map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Capture report and information.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companies with ET committees and agenda + networking.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Greens certificate/ measurement </a:t>
            </a:r>
          </a:p>
          <a:p>
            <a:pPr marL="257175" lvl="1">
              <a:lnSpc>
                <a:spcPct val="107000"/>
              </a:lnSpc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2881" indent="-192881">
              <a:lnSpc>
                <a:spcPct val="107000"/>
              </a:lnSpc>
              <a:buFont typeface="+mj-lt"/>
              <a:buAutoNum type="arabicPeriod"/>
            </a:pPr>
            <a:r>
              <a:rPr lang="en-GB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Networks </a:t>
            </a:r>
            <a:endParaRPr lang="en-GB" sz="28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Repurposing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Nuclear / Small Medium reactors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locally </a:t>
            </a: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7909" lvl="1" indent="-160734">
              <a:lnSpc>
                <a:spcPct val="107000"/>
              </a:lnSpc>
              <a:spcAft>
                <a:spcPts val="450"/>
              </a:spcAft>
              <a:buFont typeface="Courier New" panose="02070309020205020404" pitchFamily="49" charset="0"/>
              <a:buChar char="o"/>
            </a:pPr>
            <a:endParaRPr lang="en-GB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166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D779-9A8D-B72A-2325-487EF255D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213" y="0"/>
            <a:ext cx="18984828" cy="1693889"/>
          </a:xfrm>
        </p:spPr>
        <p:txBody>
          <a:bodyPr/>
          <a:lstStyle/>
          <a:p>
            <a:r>
              <a:rPr lang="en-GB" b="1" dirty="0"/>
              <a:t>Key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8CE2C-31B8-EA68-B26D-37DB5467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49" y="1693889"/>
            <a:ext cx="19344592" cy="9287379"/>
          </a:xfrm>
        </p:spPr>
        <p:txBody>
          <a:bodyPr>
            <a:normAutofit fontScale="85000" lnSpcReduction="20000"/>
          </a:bodyPr>
          <a:lstStyle/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High Relance  on third party information outside IPLOCA know-how 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Liability Risk because of third party information ?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Public Perception is major shift for IPLOCA/ Presence and endorsement 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We should embrace Social media with the New initiative, adopting new ways of communication </a:t>
            </a:r>
            <a:r>
              <a:rPr lang="en-GB" sz="5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i.e</a:t>
            </a: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social media, membership. Modern way of sharing news – Animated clips LinkedIn !!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Website with open content information links, and membership only area  for the specific details 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High level promotion of the new initiative  for all of the  groups</a:t>
            </a:r>
          </a:p>
          <a:p>
            <a:pPr marL="942975" lvl="1" indent="-6858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GB" sz="5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Approach/inform corresponding members of the new initiative to get them on board and also write out to “other corresponding Non-member” to advise them </a:t>
            </a:r>
            <a:endParaRPr lang="en-GB" sz="5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15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1036</TotalTime>
  <Words>540</Words>
  <Application>Microsoft Office PowerPoint</Application>
  <PresentationFormat>Custom</PresentationFormat>
  <Paragraphs>121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Energy Transition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considerations </vt:lpstr>
    </vt:vector>
  </TitlesOfParts>
  <Company>The Murphy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Ball, Andrew (M4)</dc:creator>
  <cp:lastModifiedBy>Ball, Andrew (M4)</cp:lastModifiedBy>
  <cp:revision>3</cp:revision>
  <dcterms:created xsi:type="dcterms:W3CDTF">2024-04-24T14:38:48Z</dcterms:created>
  <dcterms:modified xsi:type="dcterms:W3CDTF">2024-04-25T08:05:53Z</dcterms:modified>
</cp:coreProperties>
</file>